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73" r:id="rId6"/>
    <p:sldId id="267" r:id="rId7"/>
    <p:sldId id="266" r:id="rId8"/>
    <p:sldId id="257" r:id="rId9"/>
    <p:sldId id="268" r:id="rId10"/>
    <p:sldId id="269" r:id="rId11"/>
    <p:sldId id="270" r:id="rId12"/>
    <p:sldId id="262" r:id="rId13"/>
    <p:sldId id="27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A6C0-FBC6-18A0-E032-80F2BE8E5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07B5E-3CA4-047B-6A10-AF285F00D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D290-FD3B-D50F-DCC4-3F8124AC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4008-20AB-3435-45C2-ECB107D1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C4321-466B-21C6-0669-C453DBB2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1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A988-868C-0C26-1718-B928F46B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FDA30-61B1-C0D4-EC6F-6A0D5C5E3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806A-FFAB-0852-CA02-AF11B0A6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B68BA-DA27-D341-681F-1D635595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0E052-8EE4-E507-9BA0-996DFE26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6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83B08-C929-2A4D-C435-6A257475F1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58A3A-AB78-B28D-3DDF-C8DDE7346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D5920-E8AA-0977-E170-40E28B5A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CD90-2AAA-73D6-924F-CD59BE8C9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77AC2-B0FA-3259-3BBB-6F57255A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2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DCA1-7A3D-C6C2-5AEF-47E50A4A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F279-13EE-5F99-0FE8-8E7488C2B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9F55-FCB9-15E8-F5C0-3DE7FBAA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1C76B-4911-EE6A-2EFF-CE85B57B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8709B-A3C8-CA44-3E69-F52933E1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1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ADEC-9E34-32A2-E93A-1CCA3BC8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B840C-1DF5-AB5B-9C9E-CC29E2CDC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EF1C-5FD8-BF03-BC7A-4777B3AB3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DFF05-6C78-DC83-2D11-67431580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1E5A-C4D4-F39A-5D3B-1DDB63DF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54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1AF6-3DEA-6600-9BE7-4F04425A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74DF-D12E-AB07-9FBC-C3E731A80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07F3A-8E52-DFD0-C2C8-E33712A33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6DCBF-8D21-1EDB-CFD4-ABD3100A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C99EE-01C4-A209-F2E0-6445C5CE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CEE32-A985-19E0-2C9A-319D0868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7D39-DF2D-97DE-8EF9-CFC60A71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D977C-BC0D-A0D2-2995-A0DFFD11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07119-CB90-B311-090D-5B6652574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B9F42-FB5F-DA59-A468-7654CD1F8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4C0-63E4-1F69-BD00-200BC646B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834039-A38F-13CA-CFC4-636C7953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F21DE-5933-7A7D-40CC-53D06A00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13E26-0E9D-C180-4574-99A57FA3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B92F-B502-B53B-33F3-9FCAB259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EAA9B-D137-3B39-C922-CD73DC42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60017-F63D-EC94-CE05-B04CB1E5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75B1D-B8B1-5E34-9535-DCD3765C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0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8CCED-D44D-6C7E-8D32-B1CBDF09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022A6-E811-752A-A5D6-BE3707B5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6CC09-F6F2-B44B-6E2D-83BDCC3D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9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7325-5E88-E757-86A3-74EAC07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E87E-0AB5-7495-0E8D-8A3C8BEC1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BDC63-501E-B8AE-63CA-FEEA5BC65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8B245-0DD0-9DC2-78CE-087696E7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96AA-B998-EDFD-61CE-451CA27F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0423A-26E0-912B-BA80-A7DCCEDD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1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C0FE-5C21-0E84-5CCD-E26D2A6F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80FE6-BEF5-FD0E-E28A-50D8A9580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731A5-976D-8E21-9DED-C60409C07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563E8-47B8-FE44-C778-AF00F4FB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5834B-2648-C19A-866A-BC4799C7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3DB1C-B230-7973-691D-26297F80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4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EDFAC-3214-2CCA-BDC3-4F2DA707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4DDBE-EE55-8E66-E91B-133994CB2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88F2-936C-25A5-B166-79153954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4220AD-C9D6-4154-880A-DBBF25D741F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449F3-FF6C-C8E9-56CF-068EBFFF9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1752-7EFB-8C8F-230D-E67E09D7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AF7FAF-CA72-4A85-BA83-D70BE785B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4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fullHtml/10.1145/3545922.3545926" TargetMode="External"/><Relationship Id="rId2" Type="http://schemas.openxmlformats.org/officeDocument/2006/relationships/hyperlink" Target="https://github.com/angary/simulated-annealing-tsp/blob/cs4121-submission/report/report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comopt.ifi.uni-heidelberg.de/software/TSPLIB95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C6A1-2158-93A0-CD48-8D9642995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br>
              <a:rPr lang="en-US" sz="4400" dirty="0"/>
            </a:br>
            <a:r>
              <a:rPr lang="en-US" sz="4800" dirty="0"/>
              <a:t>RL for Travelling Salesman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E82C4-C4E7-2F07-5C9C-F4934D6E1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1235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/>
              <a:t>Group 16</a:t>
            </a:r>
          </a:p>
          <a:p>
            <a:r>
              <a:rPr lang="en-US" sz="2000" dirty="0"/>
              <a:t>Prem Shah (IMT2020044)</a:t>
            </a:r>
          </a:p>
          <a:p>
            <a:r>
              <a:rPr lang="en-US" sz="2000" dirty="0"/>
              <a:t>Mayank Chadha (IMT2020045)</a:t>
            </a:r>
          </a:p>
          <a:p>
            <a:r>
              <a:rPr lang="en-US" sz="2000" dirty="0"/>
              <a:t>Shridhar Sharma (IMT2020065)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3F4CC-18A6-2A45-85AE-B6570D353670}"/>
              </a:ext>
            </a:extLst>
          </p:cNvPr>
          <p:cNvSpPr txBox="1"/>
          <p:nvPr/>
        </p:nvSpPr>
        <p:spPr>
          <a:xfrm>
            <a:off x="4425950" y="395069"/>
            <a:ext cx="3340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AI 832 / Reinforcement Learning</a:t>
            </a:r>
          </a:p>
          <a:p>
            <a:pPr algn="ctr"/>
            <a:r>
              <a:rPr lang="en-US" dirty="0"/>
              <a:t>Course Project</a:t>
            </a:r>
          </a:p>
        </p:txBody>
      </p:sp>
    </p:spTree>
    <p:extLst>
      <p:ext uri="{BB962C8B-B14F-4D97-AF65-F5344CB8AC3E}">
        <p14:creationId xmlns:p14="http://schemas.microsoft.com/office/powerpoint/2010/main" val="434164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6E60-2FF9-4B9D-C1CE-09680083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DQN (Deep Q-Network)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255940-F6C0-54C3-8C2D-E09FCCEBC7B2}"/>
              </a:ext>
            </a:extLst>
          </p:cNvPr>
          <p:cNvSpPr txBox="1">
            <a:spLocks/>
          </p:cNvSpPr>
          <p:nvPr/>
        </p:nvSpPr>
        <p:spPr>
          <a:xfrm>
            <a:off x="396276" y="1915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1DF713-B9E4-3C8D-E0F2-37A016763FFF}"/>
                  </a:ext>
                </a:extLst>
              </p:cNvPr>
              <p:cNvSpPr txBox="1"/>
              <p:nvPr/>
            </p:nvSpPr>
            <p:spPr>
              <a:xfrm>
                <a:off x="628573" y="2270910"/>
                <a:ext cx="7435850" cy="3979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Dataset – eil51 (Optimal Solution : 426)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Epsilon Greedy Strategy –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0.999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Replay Buffer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Buffer Size : 512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Batch Size : 128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Performance –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200 episodes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490 Path Length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Time  ~ 150 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1DF713-B9E4-3C8D-E0F2-37A016763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73" y="2270910"/>
                <a:ext cx="7435850" cy="3979231"/>
              </a:xfrm>
              <a:prstGeom prst="rect">
                <a:avLst/>
              </a:prstGeom>
              <a:blipFill>
                <a:blip r:embed="rId2"/>
                <a:stretch>
                  <a:fillRect l="-492" t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C7C5474-E933-310B-D1B6-92B5A147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89" y="399291"/>
            <a:ext cx="4429127" cy="307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18E1F-C73D-3169-5846-36602193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39" y="3616808"/>
            <a:ext cx="5085221" cy="28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4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6E60-2FF9-4B9D-C1CE-09680083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Double DQN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255940-F6C0-54C3-8C2D-E09FCCEBC7B2}"/>
              </a:ext>
            </a:extLst>
          </p:cNvPr>
          <p:cNvSpPr txBox="1">
            <a:spLocks/>
          </p:cNvSpPr>
          <p:nvPr/>
        </p:nvSpPr>
        <p:spPr>
          <a:xfrm>
            <a:off x="396276" y="1915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DF713-B9E4-3C8D-E0F2-37A016763FFF}"/>
              </a:ext>
            </a:extLst>
          </p:cNvPr>
          <p:cNvSpPr txBox="1"/>
          <p:nvPr/>
        </p:nvSpPr>
        <p:spPr>
          <a:xfrm>
            <a:off x="628573" y="2270910"/>
            <a:ext cx="74358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– eil51 (Optimal Solution : 426)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two Neural Networks to reduce variance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–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200 episodes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486 Path Length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 ~ 180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FD6AF-8975-DE67-7D0A-6468B2D0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79" y="3616809"/>
            <a:ext cx="5035149" cy="2774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3DFA3-7692-C012-96A2-41A18D7D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78" y="466490"/>
            <a:ext cx="4380749" cy="30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6E33-8FE7-4751-6E14-3F3E185C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A2C (Actor Critic with Baseline)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5C15-39CD-8195-4DEC-DC47CFA7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Dataset – eil51 (Optimal Solution : 426)</a:t>
            </a:r>
          </a:p>
          <a:p>
            <a:endParaRPr lang="en-US" sz="1800" dirty="0"/>
          </a:p>
          <a:p>
            <a:r>
              <a:rPr lang="en-US" sz="1800" dirty="0"/>
              <a:t>Baseline used – Advantage Function</a:t>
            </a:r>
          </a:p>
          <a:p>
            <a:endParaRPr lang="en-US" sz="1800" dirty="0"/>
          </a:p>
          <a:p>
            <a:r>
              <a:rPr lang="en-US" sz="1800" dirty="0"/>
              <a:t>Performance –</a:t>
            </a:r>
          </a:p>
          <a:p>
            <a:pPr lvl="1"/>
            <a:r>
              <a:rPr lang="en-US" sz="1400" dirty="0"/>
              <a:t>300 episodes</a:t>
            </a:r>
          </a:p>
          <a:p>
            <a:pPr lvl="1"/>
            <a:r>
              <a:rPr lang="en-US" sz="1400" dirty="0"/>
              <a:t>1259 Path Length</a:t>
            </a:r>
          </a:p>
          <a:p>
            <a:endParaRPr lang="en-US" sz="1800" dirty="0"/>
          </a:p>
          <a:p>
            <a:r>
              <a:rPr lang="en-US" sz="1800" dirty="0"/>
              <a:t>Less exploration?</a:t>
            </a:r>
          </a:p>
          <a:p>
            <a:pPr lvl="1"/>
            <a:r>
              <a:rPr lang="en-US" sz="1400" dirty="0"/>
              <a:t>Replay Buffer</a:t>
            </a:r>
          </a:p>
          <a:p>
            <a:pPr lvl="1"/>
            <a:r>
              <a:rPr lang="en-US" sz="1400" dirty="0"/>
              <a:t>Epsilon Greedy</a:t>
            </a:r>
          </a:p>
          <a:p>
            <a:pPr lvl="1"/>
            <a:r>
              <a:rPr lang="en-US" sz="1400" dirty="0"/>
              <a:t>Soft-Actor Critic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B8A83-BF2A-33E1-8EE3-06F4861BA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152" y="2294349"/>
            <a:ext cx="6148843" cy="33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7ECF-6CDD-A5BF-FED0-458243C0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Asymmetrical TSP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FC025-E07F-1715-F01D-2B3487B91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ATSP problems, the distance between cities is not equal or there are one-way paths.</a:t>
            </a:r>
          </a:p>
          <a:p>
            <a:endParaRPr lang="en-US" sz="2400" dirty="0"/>
          </a:p>
          <a:p>
            <a:r>
              <a:rPr lang="en-US" sz="2400" dirty="0"/>
              <a:t>More challenging to solve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ATSP has more practical applications like traffic conditions, blocked roads, etc.</a:t>
            </a:r>
          </a:p>
        </p:txBody>
      </p:sp>
    </p:spTree>
    <p:extLst>
      <p:ext uri="{BB962C8B-B14F-4D97-AF65-F5344CB8AC3E}">
        <p14:creationId xmlns:p14="http://schemas.microsoft.com/office/powerpoint/2010/main" val="145514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798A-5017-E5E0-160E-6FE0B5CB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C72AE4-717D-BCD9-C7AD-07C0E970A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911432"/>
              </p:ext>
            </p:extLst>
          </p:nvPr>
        </p:nvGraphicFramePr>
        <p:xfrm>
          <a:off x="2590800" y="1851660"/>
          <a:ext cx="7010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5649541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746403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967363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68668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Eil51 (TSP)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Tsp255 (TSP)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Br17 (ATSP)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8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Q-Learning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65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SARSA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30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DDQN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56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8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Optimal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3916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5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75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ACO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799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206E2A-3071-184D-54F6-46824406C01A}"/>
              </a:ext>
            </a:extLst>
          </p:cNvPr>
          <p:cNvSpPr txBox="1"/>
          <p:nvPr/>
        </p:nvSpPr>
        <p:spPr>
          <a:xfrm>
            <a:off x="2590800" y="5060950"/>
            <a:ext cx="65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 : Simulated Annealing (Most popular heuristic to solve TSP)</a:t>
            </a:r>
          </a:p>
          <a:p>
            <a:r>
              <a:rPr lang="en-US" dirty="0"/>
              <a:t>ACO : Ant Colony Optimization (Similar to Multi Agent RL setups)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99BDF-6C11-4AD8-60A9-B91176EB6BF9}"/>
              </a:ext>
            </a:extLst>
          </p:cNvPr>
          <p:cNvSpPr txBox="1"/>
          <p:nvPr/>
        </p:nvSpPr>
        <p:spPr>
          <a:xfrm>
            <a:off x="5529648" y="6226850"/>
            <a:ext cx="72024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Simulated Annealing</a:t>
            </a:r>
            <a:endParaRPr lang="en-US" sz="1200" dirty="0"/>
          </a:p>
          <a:p>
            <a:r>
              <a:rPr lang="en-US" sz="1200" dirty="0">
                <a:hlinkClick r:id="rId3"/>
              </a:rPr>
              <a:t>Benchmarking Metaheuristic Optimization Algorithms on Travelling Salesman Problems (acm.org)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7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FC230-2ACE-23EC-F74E-115CE851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Description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E3355-CBC1-73EB-C1DD-2D98BB7AE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255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Travelling Salesman Problem (TSP) is an NP-hard problem (N! complexity)</a:t>
            </a:r>
          </a:p>
          <a:p>
            <a:r>
              <a:rPr lang="en-US" sz="2000" dirty="0"/>
              <a:t>TSP and its variants have wide ranging application –</a:t>
            </a:r>
          </a:p>
          <a:p>
            <a:pPr lvl="1"/>
            <a:r>
              <a:rPr lang="en-US" sz="1600" dirty="0"/>
              <a:t>Vehicle and Network Routing</a:t>
            </a:r>
          </a:p>
          <a:p>
            <a:pPr lvl="1"/>
            <a:r>
              <a:rPr lang="en-US" sz="1600" dirty="0"/>
              <a:t>Computing DNA Sequences</a:t>
            </a:r>
          </a:p>
          <a:p>
            <a:pPr lvl="1"/>
            <a:r>
              <a:rPr lang="en-US" sz="1600" dirty="0"/>
              <a:t>Scheduling Jobs on Machines</a:t>
            </a:r>
          </a:p>
          <a:p>
            <a:r>
              <a:rPr lang="en-US" sz="2000" dirty="0"/>
              <a:t>By continuously learning through trial and error, the RL agent can discover optimal routes that traditional heuristic algorithms might miss.</a:t>
            </a:r>
          </a:p>
          <a:p>
            <a:r>
              <a:rPr lang="en-US" sz="2000" dirty="0"/>
              <a:t>RL allows for incorporating dynamic elements. </a:t>
            </a:r>
          </a:p>
          <a:p>
            <a:pPr lvl="1"/>
            <a:r>
              <a:rPr lang="en-US" sz="1600" dirty="0"/>
              <a:t>Imagine a salesman encountering unexpected traffic jams or road closures. </a:t>
            </a:r>
          </a:p>
          <a:p>
            <a:pPr lvl="1"/>
            <a:r>
              <a:rPr lang="en-US" sz="1600" dirty="0"/>
              <a:t>An RL agent could adapt its route in real-time based on these unforeseen situations.</a:t>
            </a:r>
          </a:p>
          <a:p>
            <a:endParaRPr lang="en-US" sz="2000" dirty="0"/>
          </a:p>
        </p:txBody>
      </p:sp>
      <p:pic>
        <p:nvPicPr>
          <p:cNvPr id="1034" name="Picture 10" descr="The Traveling Salesman Problem (TSP) For Adventurous Types">
            <a:extLst>
              <a:ext uri="{FF2B5EF4-FFF2-40B4-BE49-F238E27FC236}">
                <a16:creationId xmlns:a16="http://schemas.microsoft.com/office/drawing/2014/main" id="{EA4072E9-A67A-505E-D909-F51C00C6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50" y="2430911"/>
            <a:ext cx="4764950" cy="314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6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E1DF-4FEF-CD12-7C94-B028D625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MDP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C531A2-1E37-D4ED-24AC-0EF4F7BE8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MDP  v1 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lvl="1"/>
                <a:r>
                  <a:rPr lang="en-US" sz="2000" dirty="0"/>
                  <a:t>State – The current city the agent is visiting</a:t>
                </a:r>
              </a:p>
              <a:p>
                <a:pPr lvl="1"/>
                <a:r>
                  <a:rPr lang="en-US" sz="2000" dirty="0"/>
                  <a:t>Action – Next city to visit</a:t>
                </a:r>
              </a:p>
              <a:p>
                <a:pPr lvl="1"/>
                <a:r>
                  <a:rPr lang="en-US" sz="2000" dirty="0"/>
                  <a:t>Reward Functions – 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=1/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Additionally, a negative reward of 100 for each step</a:t>
                </a:r>
              </a:p>
              <a:p>
                <a:pPr lvl="1"/>
                <a:r>
                  <a:rPr lang="en-US" sz="2000" dirty="0"/>
                  <a:t>Episode terminates when all states are visited, and the agent returns to the initial state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C531A2-1E37-D4ED-24AC-0EF4F7BE8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08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E1DF-4FEF-CD12-7C94-B028D625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MDP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C531A2-1E37-D4ED-24AC-0EF4F7BE8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MDP  v2 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lvl="1"/>
                <a:r>
                  <a:rPr lang="en-US" sz="2000" dirty="0"/>
                  <a:t>State – The current city the agent is visiting</a:t>
                </a:r>
              </a:p>
              <a:p>
                <a:pPr lvl="1"/>
                <a:r>
                  <a:rPr lang="en-US" sz="2000" dirty="0"/>
                  <a:t>Action – Next city to visit </a:t>
                </a:r>
                <a:r>
                  <a:rPr lang="en-US" sz="2000" dirty="0">
                    <a:solidFill>
                      <a:srgbClr val="FF0000"/>
                    </a:solidFill>
                  </a:rPr>
                  <a:t>from the list of remaining cities</a:t>
                </a:r>
              </a:p>
              <a:p>
                <a:pPr lvl="1"/>
                <a:r>
                  <a:rPr lang="en-US" sz="2000" dirty="0"/>
                  <a:t>Reward Functions – 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=1/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Episode terminates a loop is completed</a:t>
                </a:r>
              </a:p>
              <a:p>
                <a:pPr lvl="1"/>
                <a:r>
                  <a:rPr lang="en-US" sz="2000" dirty="0"/>
                  <a:t>Does this follow the Markov Property?</a:t>
                </a:r>
                <a:endParaRPr lang="en-US" sz="16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C531A2-1E37-D4ED-24AC-0EF4F7BE8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6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E1DF-4FEF-CD12-7C94-B028D625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MDP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C531A2-1E37-D4ED-24AC-0EF4F7BE8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MDP  v2 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lvl="1"/>
                <a:r>
                  <a:rPr lang="en-US" sz="2000" dirty="0"/>
                  <a:t>State – The current city the agent is visiting</a:t>
                </a:r>
              </a:p>
              <a:p>
                <a:pPr lvl="1"/>
                <a:r>
                  <a:rPr lang="en-US" sz="2000" dirty="0"/>
                  <a:t>Action – Next city to visit </a:t>
                </a:r>
                <a:r>
                  <a:rPr lang="en-US" sz="2000" dirty="0">
                    <a:solidFill>
                      <a:srgbClr val="FF0000"/>
                    </a:solidFill>
                  </a:rPr>
                  <a:t>from the list of remaining cities</a:t>
                </a:r>
              </a:p>
              <a:p>
                <a:pPr lvl="1"/>
                <a:r>
                  <a:rPr lang="en-US" sz="2000" dirty="0"/>
                  <a:t>Reward Functions – 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=1/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Episode terminates a loop is completed</a:t>
                </a:r>
              </a:p>
              <a:p>
                <a:pPr lvl="1"/>
                <a:r>
                  <a:rPr lang="en-US" sz="2000" dirty="0"/>
                  <a:t>Does this follow the Markov Property?</a:t>
                </a:r>
                <a:endParaRPr lang="en-US" sz="1600" dirty="0"/>
              </a:p>
              <a:p>
                <a:pPr lvl="2"/>
                <a:r>
                  <a:rPr lang="en-US" sz="1600" dirty="0"/>
                  <a:t>We can think of our state as (city, (list of visited cities))</a:t>
                </a:r>
              </a:p>
              <a:p>
                <a:pPr lvl="2"/>
                <a:r>
                  <a:rPr lang="en-US" sz="1600" dirty="0"/>
                  <a:t>However, to save on state space, we encoded our states just as the current city </a:t>
                </a:r>
                <a:r>
                  <a:rPr lang="en-US" sz="1600" dirty="0">
                    <a:solidFill>
                      <a:srgbClr val="FF0000"/>
                    </a:solidFill>
                  </a:rPr>
                  <a:t>(Novelty)</a:t>
                </a:r>
              </a:p>
              <a:p>
                <a:pPr lvl="2"/>
                <a:r>
                  <a:rPr lang="en-US" sz="1600" dirty="0"/>
                  <a:t>The list of visited cities is maintained separately</a:t>
                </a:r>
              </a:p>
              <a:p>
                <a:pPr lvl="2"/>
                <a:r>
                  <a:rPr lang="en-US" sz="1600" dirty="0"/>
                  <a:t>The order of visited cities is not important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C531A2-1E37-D4ED-24AC-0EF4F7BE8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06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E1DF-4FEF-CD12-7C94-B028D625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Environment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31A2-1E37-D4ED-24AC-0EF4F7BE8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environment created in python (without gym) and consists of –</a:t>
            </a:r>
          </a:p>
          <a:p>
            <a:pPr lvl="1"/>
            <a:r>
              <a:rPr lang="en-US" sz="1600" dirty="0"/>
              <a:t>The distances between each pair of node</a:t>
            </a:r>
          </a:p>
          <a:p>
            <a:pPr lvl="1"/>
            <a:r>
              <a:rPr lang="en-US" sz="1600" dirty="0"/>
              <a:t>Keeps track of all the nodes visited so far </a:t>
            </a:r>
          </a:p>
          <a:p>
            <a:pPr lvl="1"/>
            <a:r>
              <a:rPr lang="en-US" sz="1600" dirty="0"/>
              <a:t>Reward functions and Plotting functions</a:t>
            </a:r>
          </a:p>
          <a:p>
            <a:r>
              <a:rPr lang="en-US" sz="2000" dirty="0"/>
              <a:t>The initial state is chosen randomly</a:t>
            </a:r>
          </a:p>
          <a:p>
            <a:r>
              <a:rPr lang="en-US" sz="2000" dirty="0"/>
              <a:t>Dataset - </a:t>
            </a:r>
            <a:r>
              <a:rPr lang="en-US" sz="1400" dirty="0">
                <a:hlinkClick r:id="rId2"/>
              </a:rPr>
              <a:t>TSPLIB (uni-heidelberg.de)</a:t>
            </a:r>
            <a:r>
              <a:rPr lang="en-US" sz="1400" dirty="0"/>
              <a:t> </a:t>
            </a:r>
          </a:p>
          <a:p>
            <a:endParaRPr lang="en-US" sz="2000" dirty="0"/>
          </a:p>
        </p:txBody>
      </p:sp>
      <p:pic>
        <p:nvPicPr>
          <p:cNvPr id="7" name="Picture 6" descr="A diagram of a network">
            <a:extLst>
              <a:ext uri="{FF2B5EF4-FFF2-40B4-BE49-F238E27FC236}">
                <a16:creationId xmlns:a16="http://schemas.microsoft.com/office/drawing/2014/main" id="{CF9E7C68-D7FB-0DD7-CD56-6070D5055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34" y="3553097"/>
            <a:ext cx="4197532" cy="31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8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296D-9A81-E0BC-6C77-BC6D7AB8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and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1A8F6-3E05-1AA7-DD66-CC8E3956E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algorithms implemented in Python</a:t>
            </a:r>
          </a:p>
        </p:txBody>
      </p:sp>
    </p:spTree>
    <p:extLst>
      <p:ext uri="{BB962C8B-B14F-4D97-AF65-F5344CB8AC3E}">
        <p14:creationId xmlns:p14="http://schemas.microsoft.com/office/powerpoint/2010/main" val="92921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6E60-2FF9-4B9D-C1CE-09680083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Q-Learning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7B785-6488-5B76-6034-41250F403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056" y="441162"/>
            <a:ext cx="4437454" cy="30758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721B9-9012-B86F-F954-415C4528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227" y="3616808"/>
            <a:ext cx="5081113" cy="28000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255940-F6C0-54C3-8C2D-E09FCCEBC7B2}"/>
              </a:ext>
            </a:extLst>
          </p:cNvPr>
          <p:cNvSpPr txBox="1">
            <a:spLocks/>
          </p:cNvSpPr>
          <p:nvPr/>
        </p:nvSpPr>
        <p:spPr>
          <a:xfrm>
            <a:off x="396276" y="1915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1DF713-B9E4-3C8D-E0F2-37A016763FFF}"/>
                  </a:ext>
                </a:extLst>
              </p:cNvPr>
              <p:cNvSpPr txBox="1"/>
              <p:nvPr/>
            </p:nvSpPr>
            <p:spPr>
              <a:xfrm>
                <a:off x="583490" y="2269244"/>
                <a:ext cx="7435850" cy="3148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Dataset – eil51 (Optimal Solution : 426)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Epsilon Greedy Strategy –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0.99999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Applied every 3 steps of training for more exploration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Performance –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15,000 episodes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471 Path Length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Time  ~ 60sec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1DF713-B9E4-3C8D-E0F2-37A016763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90" y="2269244"/>
                <a:ext cx="7435850" cy="3148234"/>
              </a:xfrm>
              <a:prstGeom prst="rect">
                <a:avLst/>
              </a:prstGeom>
              <a:blipFill>
                <a:blip r:embed="rId4"/>
                <a:stretch>
                  <a:fillRect l="-574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83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6E60-2FF9-4B9D-C1CE-09680083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SARSA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255940-F6C0-54C3-8C2D-E09FCCEBC7B2}"/>
              </a:ext>
            </a:extLst>
          </p:cNvPr>
          <p:cNvSpPr txBox="1">
            <a:spLocks/>
          </p:cNvSpPr>
          <p:nvPr/>
        </p:nvSpPr>
        <p:spPr>
          <a:xfrm>
            <a:off x="396276" y="1915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1DF713-B9E4-3C8D-E0F2-37A016763FFF}"/>
                  </a:ext>
                </a:extLst>
              </p:cNvPr>
              <p:cNvSpPr txBox="1"/>
              <p:nvPr/>
            </p:nvSpPr>
            <p:spPr>
              <a:xfrm>
                <a:off x="583490" y="2269244"/>
                <a:ext cx="7435850" cy="3148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Dataset – eil51 (Optimal Solution : 426)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Epsilon Greedy Strategy –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0.99999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Applied every 2 steps of training for more exploration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Performance –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15,000 episodes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466 Path Length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Time  ~ 44 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1DF713-B9E4-3C8D-E0F2-37A016763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90" y="2269244"/>
                <a:ext cx="7435850" cy="3148234"/>
              </a:xfrm>
              <a:prstGeom prst="rect">
                <a:avLst/>
              </a:prstGeom>
              <a:blipFill>
                <a:blip r:embed="rId2"/>
                <a:stretch>
                  <a:fillRect l="-574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2FBE576-697B-596E-12E9-3B44DD899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987" y="3616808"/>
            <a:ext cx="5035152" cy="2774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E9D7F-1B7E-1146-72C6-1905F8F2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106" y="466490"/>
            <a:ext cx="4400914" cy="30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4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716</Words>
  <Application>Microsoft Office PowerPoint</Application>
  <PresentationFormat>Widescreen</PresentationFormat>
  <Paragraphs>164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Office Theme</vt:lpstr>
      <vt:lpstr> RL for Travelling Salesman Problem</vt:lpstr>
      <vt:lpstr>Problem Description </vt:lpstr>
      <vt:lpstr>MDP Formulation</vt:lpstr>
      <vt:lpstr>MDP Formulation</vt:lpstr>
      <vt:lpstr>MDP Formulation</vt:lpstr>
      <vt:lpstr>Environment Creation</vt:lpstr>
      <vt:lpstr>Algorithms and Performance</vt:lpstr>
      <vt:lpstr>Q-Learning</vt:lpstr>
      <vt:lpstr>SARSA</vt:lpstr>
      <vt:lpstr>DQN (Deep Q-Network)</vt:lpstr>
      <vt:lpstr>Double DQN</vt:lpstr>
      <vt:lpstr>A2C (Actor Critic with Baseline)</vt:lpstr>
      <vt:lpstr>Asymmetrical TSP </vt:lpstr>
      <vt:lpstr>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 for Travelling Salesman Problem</dc:title>
  <dc:creator>IMT2020065 Shridhar Sharma</dc:creator>
  <cp:lastModifiedBy>IMT2020065 Shridhar Sharma</cp:lastModifiedBy>
  <cp:revision>3</cp:revision>
  <dcterms:created xsi:type="dcterms:W3CDTF">2024-05-02T13:13:36Z</dcterms:created>
  <dcterms:modified xsi:type="dcterms:W3CDTF">2024-05-04T06:02:54Z</dcterms:modified>
</cp:coreProperties>
</file>